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8" r:id="rId3"/>
    <p:sldId id="279" r:id="rId4"/>
    <p:sldId id="280" r:id="rId5"/>
    <p:sldId id="281" r:id="rId6"/>
    <p:sldId id="264" r:id="rId7"/>
    <p:sldId id="260" r:id="rId8"/>
    <p:sldId id="261" r:id="rId9"/>
    <p:sldId id="262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82" r:id="rId23"/>
    <p:sldId id="285" r:id="rId24"/>
    <p:sldId id="283" r:id="rId25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5" autoAdjust="0"/>
    <p:restoredTop sz="94612" autoAdjust="0"/>
  </p:normalViewPr>
  <p:slideViewPr>
    <p:cSldViewPr>
      <p:cViewPr>
        <p:scale>
          <a:sx n="75" d="100"/>
          <a:sy n="75" d="100"/>
        </p:scale>
        <p:origin x="-1014" y="-7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2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42166-F853-4998-9B0F-03CBEF8ECE86}" type="datetimeFigureOut">
              <a:rPr lang="fr-CH"/>
              <a:pPr>
                <a:defRPr/>
              </a:pPr>
              <a:t>08.04.2011</a:t>
            </a:fld>
            <a:endParaRPr lang="fr-CH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56B1E-703C-4B0F-9EC8-996AF3091BDD}" type="slidenum">
              <a:rPr lang="fr-CH"/>
              <a:pPr>
                <a:defRPr/>
              </a:pPr>
              <a:t>‹#›</a:t>
            </a:fld>
            <a:endParaRPr lang="fr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920BE-CA8F-4558-90E1-02035998E318}" type="datetimeFigureOut">
              <a:rPr lang="fr-CH"/>
              <a:pPr>
                <a:defRPr/>
              </a:pPr>
              <a:t>08.04.2011</a:t>
            </a:fld>
            <a:endParaRPr lang="fr-CH"/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2EA97-FC09-4A73-B3FA-863B30E1A1CF}" type="slidenum">
              <a:rPr lang="fr-CH"/>
              <a:pPr>
                <a:defRPr/>
              </a:pPr>
              <a:t>‹#›</a:t>
            </a:fld>
            <a:endParaRPr lang="fr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3E880-BEC4-40E0-8CCB-4B1989E0AF0E}" type="datetimeFigureOut">
              <a:rPr lang="fr-CH"/>
              <a:pPr>
                <a:defRPr/>
              </a:pPr>
              <a:t>08.04.2011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6CA49-3A93-4245-B548-6F5EACF710CD}" type="slidenum">
              <a:rPr lang="fr-CH"/>
              <a:pPr>
                <a:defRPr/>
              </a:pPr>
              <a:t>‹#›</a:t>
            </a:fld>
            <a:endParaRPr lang="fr-C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/>
          <a:lstStyle/>
          <a:p>
            <a:r>
              <a:rPr lang="en-US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525962"/>
          </a:xfrm>
        </p:spPr>
        <p:txBody>
          <a:bodyPr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477000" y="76200"/>
            <a:ext cx="2514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114D6-E184-470B-8582-8798EF1B0A15}" type="datetimeFigureOut">
              <a:rPr lang="fr-CH"/>
              <a:pPr>
                <a:defRPr/>
              </a:pPr>
              <a:t>08.04.2011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76200"/>
            <a:ext cx="33528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D0821-F159-444B-9543-5CB72EFB6F46}" type="slidenum">
              <a:rPr lang="fr-CH"/>
              <a:pPr>
                <a:defRPr/>
              </a:pPr>
              <a:t>‹#›</a:t>
            </a:fld>
            <a:endParaRPr lang="fr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74AC7-A25F-457A-A5BB-939FE44751A9}" type="datetimeFigureOut">
              <a:rPr lang="fr-CH"/>
              <a:pPr>
                <a:defRPr/>
              </a:pPr>
              <a:t>08.04.2011</a:t>
            </a:fld>
            <a:endParaRPr lang="fr-CH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1A388-0F46-438C-ABD7-837F8A9E8A6F}" type="slidenum">
              <a:rPr lang="fr-CH"/>
              <a:pPr>
                <a:defRPr/>
              </a:pPr>
              <a:t>‹#›</a:t>
            </a:fld>
            <a:endParaRPr lang="fr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D8FCC-FEDD-45A4-8261-DE6B1A02E073}" type="datetimeFigureOut">
              <a:rPr lang="fr-CH"/>
              <a:pPr>
                <a:defRPr/>
              </a:pPr>
              <a:t>08.04.2011</a:t>
            </a:fld>
            <a:endParaRPr lang="fr-CH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79273-1E5A-492F-9564-7B34042EBF1E}" type="slidenum">
              <a:rPr lang="fr-CH"/>
              <a:pPr>
                <a:defRPr/>
              </a:pPr>
              <a:t>‹#›</a:t>
            </a:fld>
            <a:endParaRPr lang="fr-C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CEE16-B801-4D49-A3FC-0324BA9F828C}" type="datetimeFigureOut">
              <a:rPr lang="fr-CH"/>
              <a:pPr>
                <a:defRPr/>
              </a:pPr>
              <a:t>08.04.2011</a:t>
            </a:fld>
            <a:endParaRPr lang="fr-CH"/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0AA38-CEB0-4024-BE47-B5D789ADED6F}" type="slidenum">
              <a:rPr lang="fr-CH"/>
              <a:pPr>
                <a:defRPr/>
              </a:pPr>
              <a:t>‹#›</a:t>
            </a:fld>
            <a:endParaRPr lang="fr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1E533-EDCF-458A-AA1E-C20A170B8B89}" type="datetimeFigureOut">
              <a:rPr lang="fr-CH"/>
              <a:pPr>
                <a:defRPr/>
              </a:pPr>
              <a:t>08.04.2011</a:t>
            </a:fld>
            <a:endParaRPr lang="fr-CH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0854A-2709-488E-A4EE-14A5AC014DB0}" type="slidenum">
              <a:rPr lang="fr-CH"/>
              <a:pPr>
                <a:defRPr/>
              </a:pPr>
              <a:t>‹#›</a:t>
            </a:fld>
            <a:endParaRPr lang="fr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2C23D-A277-4761-9932-30D6652F7AD7}" type="datetimeFigureOut">
              <a:rPr lang="fr-CH"/>
              <a:pPr>
                <a:defRPr/>
              </a:pPr>
              <a:t>08.04.2011</a:t>
            </a:fld>
            <a:endParaRPr lang="fr-CH"/>
          </a:p>
        </p:txBody>
      </p:sp>
      <p:sp>
        <p:nvSpPr>
          <p:cNvPr id="4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1856D-B8BC-4870-A89A-DB6605E37383}" type="slidenum">
              <a:rPr lang="fr-CH"/>
              <a:pPr>
                <a:defRPr/>
              </a:pPr>
              <a:t>‹#›</a:t>
            </a:fld>
            <a:endParaRPr lang="fr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E5DF9-8727-4FEF-8AE9-F63BF5445DBC}" type="datetimeFigureOut">
              <a:rPr lang="fr-CH"/>
              <a:pPr>
                <a:defRPr/>
              </a:pPr>
              <a:t>08.04.2011</a:t>
            </a:fld>
            <a:endParaRPr lang="fr-CH"/>
          </a:p>
        </p:txBody>
      </p:sp>
      <p:sp>
        <p:nvSpPr>
          <p:cNvPr id="3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A5919-7F9B-45EA-A473-A14DDCCECBF1}" type="slidenum">
              <a:rPr lang="fr-CH"/>
              <a:pPr>
                <a:defRPr/>
              </a:pPr>
              <a:t>‹#›</a:t>
            </a:fld>
            <a:endParaRPr lang="fr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704D0-AB69-4F25-9A79-18C303748956}" type="datetimeFigureOut">
              <a:rPr lang="fr-CH"/>
              <a:pPr>
                <a:defRPr/>
              </a:pPr>
              <a:t>08.04.2011</a:t>
            </a:fld>
            <a:endParaRPr lang="fr-CH"/>
          </a:p>
        </p:txBody>
      </p:sp>
      <p:sp>
        <p:nvSpPr>
          <p:cNvPr id="7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D7C47-2C21-4A1F-A771-6A34A177EB45}" type="slidenum">
              <a:rPr lang="fr-CH"/>
              <a:pPr>
                <a:defRPr/>
              </a:pPr>
              <a:t>‹#›</a:t>
            </a:fld>
            <a:endParaRPr lang="fr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FBF07-AEBB-4B4B-904D-5B8F63A09BCA}" type="datetimeFigureOut">
              <a:rPr lang="fr-CH"/>
              <a:pPr>
                <a:defRPr/>
              </a:pPr>
              <a:t>08.04.2011</a:t>
            </a:fld>
            <a:endParaRPr lang="fr-C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4608F-8AFF-4A9D-93EC-8A658A2BE130}" type="slidenum">
              <a:rPr lang="fr-CH"/>
              <a:pPr>
                <a:defRPr/>
              </a:pPr>
              <a:t>‹#›</a:t>
            </a:fld>
            <a:endParaRPr lang="fr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9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4525653-E45F-4B0F-9F97-0E8CDBA33B87}" type="datetimeFigureOut">
              <a:rPr lang="fr-CH"/>
              <a:pPr>
                <a:defRPr/>
              </a:pPr>
              <a:t>08.04.2011</a:t>
            </a:fld>
            <a:endParaRPr lang="fr-CH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8EECE1-9DB7-4250-A7CA-FB594B11323B}" type="slidenum">
              <a:rPr lang="fr-CH"/>
              <a:pPr>
                <a:defRPr/>
              </a:pPr>
              <a:t>‹#›</a:t>
            </a:fld>
            <a:endParaRPr lang="fr-CH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1" r:id="rId4"/>
    <p:sldLayoutId id="2147483676" r:id="rId5"/>
    <p:sldLayoutId id="2147483670" r:id="rId6"/>
    <p:sldLayoutId id="2147483677" r:id="rId7"/>
    <p:sldLayoutId id="2147483678" r:id="rId8"/>
    <p:sldLayoutId id="2147483679" r:id="rId9"/>
    <p:sldLayoutId id="2147483669" r:id="rId10"/>
    <p:sldLayoutId id="2147483680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hyperlink" Target="http://www.linternaute.com/nature-animaux/magazine/photo/l-islande-entre-ciel-et-mer/paysage-polaire.s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nsana.ch/" TargetMode="External"/><Relationship Id="rId2" Type="http://schemas.openxmlformats.org/officeDocument/2006/relationships/hyperlink" Target="http://www.hajk.ch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fr.wikipedia.org/wiki/Heure_(temps)" TargetMode="External"/><Relationship Id="rId2" Type="http://schemas.openxmlformats.org/officeDocument/2006/relationships/hyperlink" Target="http://fr.wikipedia.org/wiki/Degr%C3%A9_Celsiu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hyperlink" Target="http://fr.wikipedia.org/wiki/Millim%C3%A8tre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5013176"/>
            <a:ext cx="8458200" cy="122237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sz="8000" dirty="0" smtClean="0"/>
              <a:t>ISLANDE 2011</a:t>
            </a:r>
            <a:endParaRPr lang="fr-CH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fr-CH" sz="2100" smtClean="0">
                <a:solidFill>
                  <a:srgbClr val="443329"/>
                </a:solidFill>
              </a:rPr>
              <a:t>Présentation du voyage</a:t>
            </a:r>
          </a:p>
          <a:p>
            <a:pPr eaLnBrk="1" hangingPunct="1">
              <a:lnSpc>
                <a:spcPct val="80000"/>
              </a:lnSpc>
            </a:pPr>
            <a:endParaRPr lang="fr-CH" sz="1200" smtClean="0">
              <a:solidFill>
                <a:srgbClr val="443329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fr-CH" sz="1200" smtClean="0">
                <a:solidFill>
                  <a:srgbClr val="443329"/>
                </a:solidFill>
              </a:rPr>
              <a:t>Groupe de travail</a:t>
            </a:r>
          </a:p>
          <a:p>
            <a:pPr eaLnBrk="1" hangingPunct="1">
              <a:lnSpc>
                <a:spcPct val="80000"/>
              </a:lnSpc>
            </a:pPr>
            <a:r>
              <a:rPr lang="fr-CH" sz="1200" smtClean="0">
                <a:solidFill>
                  <a:srgbClr val="443329"/>
                </a:solidFill>
              </a:rPr>
              <a:t>Mars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2206"/>
            <a:ext cx="8686800" cy="78624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dirty="0"/>
              <a:t>Trek du </a:t>
            </a:r>
            <a:r>
              <a:rPr lang="fr-CH" dirty="0" err="1" smtClean="0"/>
              <a:t>Landmannalaugar</a:t>
            </a:r>
            <a:r>
              <a:rPr lang="fr-CH" dirty="0" smtClean="0"/>
              <a:t> </a:t>
            </a:r>
            <a:r>
              <a:rPr lang="fr-CH" sz="1600" dirty="0" smtClean="0"/>
              <a:t>(suite)</a:t>
            </a:r>
            <a:endParaRPr lang="fr-CH" sz="16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497013"/>
            <a:ext cx="3282950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84313"/>
            <a:ext cx="3698875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352" y="732139"/>
            <a:ext cx="8686800" cy="814314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dirty="0" smtClean="0"/>
              <a:t>Route </a:t>
            </a:r>
            <a:r>
              <a:rPr lang="fr-CH" dirty="0"/>
              <a:t>1 en direction de </a:t>
            </a:r>
            <a:r>
              <a:rPr lang="fr-CH" dirty="0" err="1" smtClean="0"/>
              <a:t>Skaftafell</a:t>
            </a:r>
            <a:r>
              <a:rPr lang="fr-CH" dirty="0" smtClean="0"/>
              <a:t> - </a:t>
            </a:r>
            <a:r>
              <a:rPr lang="fr-CH" dirty="0" err="1" smtClean="0"/>
              <a:t>Kirkjubaejarklaustur</a:t>
            </a:r>
            <a:endParaRPr lang="fr-CH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773238"/>
            <a:ext cx="4897437" cy="320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3933825"/>
            <a:ext cx="3776663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7812088" y="500063"/>
            <a:ext cx="12493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H" b="1">
                <a:latin typeface="Franklin Gothic Book"/>
              </a:rPr>
              <a:t>Jour 6 </a:t>
            </a:r>
          </a:p>
          <a:p>
            <a:pPr algn="ctr"/>
            <a:r>
              <a:rPr lang="fr-CH" sz="1000">
                <a:latin typeface="Franklin Gothic Book"/>
              </a:rPr>
              <a:t>Jeudi 11 août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040" y="482775"/>
            <a:ext cx="8686800" cy="864389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sz="2800" dirty="0" smtClean="0"/>
              <a:t>Hof - </a:t>
            </a:r>
            <a:r>
              <a:rPr lang="fr-CH" sz="2800" dirty="0" err="1" smtClean="0"/>
              <a:t>Jökulsarlon</a:t>
            </a:r>
            <a:r>
              <a:rPr lang="fr-CH" sz="2800" dirty="0" smtClean="0"/>
              <a:t> </a:t>
            </a:r>
            <a:r>
              <a:rPr lang="fr-CH" sz="2800" dirty="0"/>
              <a:t>– </a:t>
            </a:r>
            <a:r>
              <a:rPr lang="fr-CH" sz="2800" dirty="0" smtClean="0"/>
              <a:t>Route 1</a:t>
            </a:r>
            <a:endParaRPr lang="fr-CH" sz="28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557338"/>
            <a:ext cx="3810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2420938"/>
            <a:ext cx="437515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75" y="4221163"/>
            <a:ext cx="2781300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7812088" y="500063"/>
            <a:ext cx="12493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H" b="1">
                <a:latin typeface="Franklin Gothic Book"/>
              </a:rPr>
              <a:t>Jour 7 </a:t>
            </a:r>
          </a:p>
          <a:p>
            <a:pPr algn="ctr"/>
            <a:r>
              <a:rPr lang="fr-CH" sz="1000">
                <a:latin typeface="Franklin Gothic Book"/>
              </a:rPr>
              <a:t>Vendredi 12 août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620688"/>
            <a:ext cx="8686800" cy="10894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dirty="0" smtClean="0"/>
              <a:t>Journée de </a:t>
            </a:r>
            <a:r>
              <a:rPr lang="fr-CH" dirty="0"/>
              <a:t>route – direction d’ </a:t>
            </a:r>
            <a:r>
              <a:rPr lang="fr-CH" dirty="0" err="1"/>
              <a:t>Egilsstadir</a:t>
            </a:r>
            <a:endParaRPr lang="fr-CH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2205038"/>
            <a:ext cx="523875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7812088" y="500063"/>
            <a:ext cx="12493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H" b="1">
                <a:latin typeface="Franklin Gothic Book"/>
              </a:rPr>
              <a:t>Jour 8 </a:t>
            </a:r>
          </a:p>
          <a:p>
            <a:pPr algn="ctr"/>
            <a:r>
              <a:rPr lang="fr-CH" sz="1000">
                <a:latin typeface="Franklin Gothic Book"/>
              </a:rPr>
              <a:t>Samedi 13 août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476672"/>
            <a:ext cx="8686800" cy="82177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dirty="0" smtClean="0"/>
              <a:t/>
            </a:r>
            <a:br>
              <a:rPr lang="fr-CH" dirty="0" smtClean="0"/>
            </a:br>
            <a:r>
              <a:rPr lang="fr-CH" dirty="0" err="1" smtClean="0"/>
              <a:t>Dettifoss</a:t>
            </a:r>
            <a:r>
              <a:rPr lang="fr-CH" dirty="0" smtClean="0"/>
              <a:t>… - Arrivée au Lac </a:t>
            </a:r>
            <a:r>
              <a:rPr lang="fr-CH" dirty="0" err="1" smtClean="0"/>
              <a:t>Myvatn</a:t>
            </a:r>
            <a:r>
              <a:rPr lang="fr-CH" dirty="0"/>
              <a:t/>
            </a:r>
            <a:br>
              <a:rPr lang="fr-CH" dirty="0"/>
            </a:br>
            <a:endParaRPr lang="fr-CH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4149725"/>
            <a:ext cx="3960812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1412875"/>
            <a:ext cx="3887788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401763"/>
            <a:ext cx="432117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7812088" y="500063"/>
            <a:ext cx="12493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H" b="1">
                <a:latin typeface="Franklin Gothic Book"/>
              </a:rPr>
              <a:t>Jour 9 </a:t>
            </a:r>
          </a:p>
          <a:p>
            <a:pPr algn="ctr"/>
            <a:r>
              <a:rPr lang="fr-CH" sz="1000">
                <a:latin typeface="Franklin Gothic Book"/>
              </a:rPr>
              <a:t>Dimanche 14 août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12" y="404664"/>
            <a:ext cx="8686800" cy="8733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dirty="0" smtClean="0"/>
              <a:t>Lac </a:t>
            </a:r>
            <a:r>
              <a:rPr lang="fr-CH" dirty="0" err="1" smtClean="0"/>
              <a:t>myvatn</a:t>
            </a:r>
            <a:r>
              <a:rPr lang="fr-CH" dirty="0" smtClean="0"/>
              <a:t> - </a:t>
            </a:r>
            <a:r>
              <a:rPr lang="fr-CH" dirty="0"/>
              <a:t>Passage à Akureyri 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844675"/>
            <a:ext cx="3578225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076700"/>
            <a:ext cx="3744912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7812088" y="500063"/>
            <a:ext cx="12493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H" b="1">
                <a:latin typeface="Franklin Gothic Book"/>
              </a:rPr>
              <a:t>Jour 10 </a:t>
            </a:r>
          </a:p>
          <a:p>
            <a:pPr algn="ctr"/>
            <a:r>
              <a:rPr lang="fr-CH" sz="1000">
                <a:latin typeface="Franklin Gothic Book"/>
              </a:rPr>
              <a:t>Lundi 15 août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980728"/>
            <a:ext cx="8686800" cy="31772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dirty="0"/>
              <a:t>Route </a:t>
            </a:r>
            <a:r>
              <a:rPr lang="fr-CH" dirty="0" smtClean="0"/>
              <a:t>F35 - </a:t>
            </a:r>
            <a:r>
              <a:rPr lang="fr-CH" dirty="0" err="1" smtClean="0"/>
              <a:t>hveravellir</a:t>
            </a:r>
            <a:r>
              <a:rPr lang="fr-CH" dirty="0"/>
              <a:t/>
            </a:r>
            <a:br>
              <a:rPr lang="fr-CH" dirty="0"/>
            </a:br>
            <a:endParaRPr lang="fr-CH" dirty="0"/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7812088" y="500063"/>
            <a:ext cx="12493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H" b="1">
                <a:latin typeface="Franklin Gothic Book"/>
              </a:rPr>
              <a:t>Jour 11 </a:t>
            </a:r>
          </a:p>
          <a:p>
            <a:pPr algn="ctr"/>
            <a:r>
              <a:rPr lang="fr-CH" sz="1000">
                <a:latin typeface="Franklin Gothic Book"/>
              </a:rPr>
              <a:t>Mardi 16 août </a:t>
            </a:r>
          </a:p>
        </p:txBody>
      </p:sp>
      <p:pic>
        <p:nvPicPr>
          <p:cNvPr id="29699" name="Picture 3" descr="E:\ISLANDE\on_the_road35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393825"/>
            <a:ext cx="6337300" cy="424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E:\ISLANDE\on_the_road35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913" y="1341438"/>
            <a:ext cx="7200900" cy="482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99442"/>
            <a:ext cx="8686800" cy="84124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sz="2800" dirty="0" smtClean="0"/>
              <a:t>Sources d’eau chaudes de </a:t>
            </a:r>
            <a:r>
              <a:rPr lang="fr-CH" sz="2800" dirty="0" err="1" smtClean="0"/>
              <a:t>hverasverdi</a:t>
            </a:r>
            <a:endParaRPr lang="fr-CH" sz="2800" dirty="0"/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7812088" y="500063"/>
            <a:ext cx="12493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H" b="1">
                <a:latin typeface="Franklin Gothic Book"/>
              </a:rPr>
              <a:t>Jour 12 </a:t>
            </a:r>
          </a:p>
          <a:p>
            <a:pPr algn="ctr"/>
            <a:r>
              <a:rPr lang="fr-CH" sz="1000">
                <a:latin typeface="Franklin Gothic Book"/>
              </a:rPr>
              <a:t>Mercredi 17 août </a:t>
            </a:r>
          </a:p>
        </p:txBody>
      </p:sp>
      <p:pic>
        <p:nvPicPr>
          <p:cNvPr id="32772" name="Picture 4" descr="57%20Le%20contraste%20des%20glaciers%20et%20des%20sources%20d%20eau%20chau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3860800"/>
            <a:ext cx="3505200" cy="2628900"/>
          </a:xfrm>
          <a:prstGeom prst="rect">
            <a:avLst/>
          </a:prstGeom>
          <a:noFill/>
        </p:spPr>
      </p:pic>
      <p:pic>
        <p:nvPicPr>
          <p:cNvPr id="32774" name="Picture 6" descr="page64-efra_hverasvaedi_sm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341438"/>
            <a:ext cx="3508375" cy="2338387"/>
          </a:xfrm>
          <a:prstGeom prst="rect">
            <a:avLst/>
          </a:prstGeom>
          <a:noFill/>
        </p:spPr>
      </p:pic>
      <p:pic>
        <p:nvPicPr>
          <p:cNvPr id="32776" name="Picture 8" descr="région des kerlingarfjöll au climat rude dont le paysage est composé de dômes d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100" y="2276475"/>
            <a:ext cx="4464050" cy="2959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dirty="0" smtClean="0"/>
              <a:t>Arrivée à Reykjavik</a:t>
            </a:r>
            <a:endParaRPr lang="fr-CH" dirty="0"/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7812088" y="500063"/>
            <a:ext cx="12493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H" b="1">
                <a:latin typeface="Franklin Gothic Book"/>
              </a:rPr>
              <a:t>Jour 13 </a:t>
            </a:r>
          </a:p>
          <a:p>
            <a:pPr algn="ctr"/>
            <a:r>
              <a:rPr lang="fr-CH" sz="1000">
                <a:latin typeface="Franklin Gothic Book"/>
              </a:rPr>
              <a:t>Jeudi 18 août 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875" y="1592263"/>
            <a:ext cx="7016750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488" y="3789363"/>
            <a:ext cx="1938337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dirty="0" smtClean="0"/>
              <a:t>sommaire</a:t>
            </a:r>
            <a:endParaRPr lang="fr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r-CH" sz="2400" smtClean="0"/>
              <a:t>Rappel des dates et heures</a:t>
            </a:r>
          </a:p>
          <a:p>
            <a:pPr eaLnBrk="1" hangingPunct="1"/>
            <a:r>
              <a:rPr lang="fr-CH" sz="2400" smtClean="0"/>
              <a:t>Présentation de la destination</a:t>
            </a:r>
          </a:p>
          <a:p>
            <a:pPr eaLnBrk="1" hangingPunct="1"/>
            <a:r>
              <a:rPr lang="fr-CH" sz="2400" smtClean="0"/>
              <a:t>Programme en image</a:t>
            </a:r>
          </a:p>
          <a:p>
            <a:pPr eaLnBrk="1" hangingPunct="1"/>
            <a:r>
              <a:rPr lang="fr-CH" sz="2400" smtClean="0"/>
              <a:t>Remarques pratiques</a:t>
            </a:r>
          </a:p>
          <a:p>
            <a:pPr lvl="3" eaLnBrk="1" hangingPunct="1"/>
            <a:r>
              <a:rPr lang="fr-CH" sz="1600" smtClean="0"/>
              <a:t>Matériel</a:t>
            </a:r>
          </a:p>
          <a:p>
            <a:pPr lvl="3" eaLnBrk="1" hangingPunct="1"/>
            <a:r>
              <a:rPr lang="fr-CH" sz="1600" smtClean="0"/>
              <a:t>Finances</a:t>
            </a:r>
          </a:p>
          <a:p>
            <a:pPr lvl="3" eaLnBrk="1" hangingPunct="1"/>
            <a:r>
              <a:rPr lang="fr-CH" sz="1600" smtClean="0"/>
              <a:t>Assurance</a:t>
            </a:r>
          </a:p>
          <a:p>
            <a:pPr eaLnBrk="1" hangingPunct="1"/>
            <a:r>
              <a:rPr lang="fr-CH" sz="2400" smtClean="0"/>
              <a:t>Comportement des participants</a:t>
            </a:r>
          </a:p>
          <a:p>
            <a:pPr eaLnBrk="1" hangingPunct="1"/>
            <a:r>
              <a:rPr lang="fr-CH" sz="2400" smtClean="0"/>
              <a:t>Questions</a:t>
            </a:r>
          </a:p>
          <a:p>
            <a:pPr eaLnBrk="1" hangingPunct="1">
              <a:buFont typeface="Wingdings 2" pitchFamily="18" charset="2"/>
              <a:buNone/>
            </a:pPr>
            <a:endParaRPr lang="fr-CH" smtClean="0"/>
          </a:p>
          <a:p>
            <a:pPr eaLnBrk="1" hangingPunct="1"/>
            <a:endParaRPr lang="fr-CH" smtClean="0"/>
          </a:p>
          <a:p>
            <a:pPr eaLnBrk="1" hangingPunct="1"/>
            <a:endParaRPr lang="fr-CH" smtClean="0"/>
          </a:p>
        </p:txBody>
      </p:sp>
      <p:pic>
        <p:nvPicPr>
          <p:cNvPr id="14339" name="Picture 2" descr="http://www.triolo.fr/taine/local/cache-vignettes/L128xH128/emot-heureux-smiley-icone-6821-128-8715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2636838"/>
            <a:ext cx="3163887" cy="316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dirty="0" smtClean="0"/>
              <a:t>Reykjavik</a:t>
            </a:r>
            <a:endParaRPr lang="fr-CH" dirty="0"/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7812088" y="500063"/>
            <a:ext cx="12493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H" b="1">
                <a:latin typeface="Franklin Gothic Book"/>
              </a:rPr>
              <a:t>Jour 14 </a:t>
            </a:r>
          </a:p>
          <a:p>
            <a:pPr algn="ctr"/>
            <a:r>
              <a:rPr lang="fr-CH" sz="1000">
                <a:latin typeface="Franklin Gothic Book"/>
              </a:rPr>
              <a:t>Vendredi 19 août </a:t>
            </a:r>
          </a:p>
        </p:txBody>
      </p:sp>
      <p:pic>
        <p:nvPicPr>
          <p:cNvPr id="34819" name="Picture 2" descr="E:\ISLANDE\iceland-reykjav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573463"/>
            <a:ext cx="6365875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1268413"/>
            <a:ext cx="37639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dirty="0" smtClean="0"/>
              <a:t>Blue </a:t>
            </a:r>
            <a:r>
              <a:rPr lang="fr-CH" dirty="0" err="1" smtClean="0"/>
              <a:t>lagoon</a:t>
            </a:r>
            <a:r>
              <a:rPr lang="fr-CH" dirty="0"/>
              <a:t> </a:t>
            </a:r>
            <a:r>
              <a:rPr lang="fr-CH" dirty="0" smtClean="0"/>
              <a:t>- Retour</a:t>
            </a:r>
            <a:endParaRPr lang="fr-CH" dirty="0"/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7812088" y="500063"/>
            <a:ext cx="12493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H" b="1">
                <a:latin typeface="Franklin Gothic Book"/>
              </a:rPr>
              <a:t>Jour 15 </a:t>
            </a:r>
          </a:p>
          <a:p>
            <a:pPr algn="ctr"/>
            <a:r>
              <a:rPr lang="fr-CH" sz="1000">
                <a:latin typeface="Franklin Gothic Book"/>
              </a:rPr>
              <a:t>Samedi 20 août </a:t>
            </a:r>
          </a:p>
        </p:txBody>
      </p:sp>
      <p:pic>
        <p:nvPicPr>
          <p:cNvPr id="35843" name="Picture 2" descr="http://www.capsurlemonde.org/islande/islande/blue-lagoon-homep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570038"/>
            <a:ext cx="431323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http://blog.pressebook.fr/giulio/files/2009/03/blue-lagoon-460x2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875" y="4386263"/>
            <a:ext cx="4313238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6" descr="http://t2.gstatic.com/images?q=tbn:ANd9GcT7Ax2-cQsJEmuZRBB7b81DKp6V9-BWzG8xtO6V5a_CmulSON4FC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5300" y="2555875"/>
            <a:ext cx="2525713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dirty="0" smtClean="0"/>
              <a:t>Remarques</a:t>
            </a:r>
            <a:endParaRPr lang="fr-CH" dirty="0"/>
          </a:p>
        </p:txBody>
      </p:sp>
      <p:sp>
        <p:nvSpPr>
          <p:cNvPr id="3686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CH" smtClean="0"/>
              <a:t>Matériel:</a:t>
            </a:r>
          </a:p>
          <a:p>
            <a:pPr lvl="1" eaLnBrk="1" hangingPunct="1"/>
            <a:r>
              <a:rPr lang="fr-CH" smtClean="0"/>
              <a:t>Réchauds à gaz ?</a:t>
            </a:r>
          </a:p>
          <a:p>
            <a:pPr lvl="1" eaLnBrk="1" hangingPunct="1"/>
            <a:r>
              <a:rPr lang="fr-CH" smtClean="0"/>
              <a:t>Tentes en bon état ?</a:t>
            </a:r>
          </a:p>
          <a:p>
            <a:pPr lvl="1" eaLnBrk="1" hangingPunct="1"/>
            <a:endParaRPr lang="fr-CH" smtClean="0"/>
          </a:p>
          <a:p>
            <a:pPr lvl="2" eaLnBrk="1" hangingPunct="1"/>
            <a:r>
              <a:rPr lang="fr-CH" smtClean="0">
                <a:hlinkClick r:id="rId2"/>
              </a:rPr>
              <a:t>www.hajk.ch</a:t>
            </a:r>
            <a:endParaRPr lang="fr-CH" smtClean="0"/>
          </a:p>
          <a:p>
            <a:pPr lvl="2" eaLnBrk="1" hangingPunct="1"/>
            <a:r>
              <a:rPr lang="fr-CH" smtClean="0">
                <a:hlinkClick r:id="rId3"/>
              </a:rPr>
              <a:t>www.transana.ch</a:t>
            </a:r>
            <a:endParaRPr lang="fr-CH" smtClean="0"/>
          </a:p>
          <a:p>
            <a:pPr lvl="1" eaLnBrk="1" hangingPunct="1">
              <a:buFont typeface="Wingdings 2" pitchFamily="18" charset="2"/>
              <a:buNone/>
            </a:pPr>
            <a:endParaRPr lang="fr-CH" smtClean="0"/>
          </a:p>
          <a:p>
            <a:pPr lvl="1" eaLnBrk="1" hangingPunct="1">
              <a:buFont typeface="Wingdings 2" pitchFamily="18" charset="2"/>
              <a:buNone/>
            </a:pPr>
            <a:endParaRPr lang="fr-CH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dirty="0" smtClean="0"/>
              <a:t>Remarques</a:t>
            </a:r>
            <a:endParaRPr lang="fr-CH" dirty="0"/>
          </a:p>
        </p:txBody>
      </p:sp>
      <p:sp>
        <p:nvSpPr>
          <p:cNvPr id="50179" name="Content Placeholder 5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fr-CH" smtClean="0"/>
              <a:t>Finances:</a:t>
            </a:r>
          </a:p>
          <a:p>
            <a:pPr lvl="1" eaLnBrk="1" hangingPunct="1"/>
            <a:r>
              <a:rPr lang="fr-CH" smtClean="0"/>
              <a:t>Payer le voyage pour ceux qui ne l’aurait pas déjà fait!</a:t>
            </a:r>
          </a:p>
          <a:p>
            <a:pPr lvl="1" eaLnBrk="1" hangingPunct="1">
              <a:buFont typeface="Wingdings 2" pitchFamily="18" charset="2"/>
              <a:buNone/>
            </a:pPr>
            <a:endParaRPr lang="fr-CH" smtClean="0"/>
          </a:p>
          <a:p>
            <a:pPr eaLnBrk="1" hangingPunct="1"/>
            <a:r>
              <a:rPr lang="fr-CH" smtClean="0"/>
              <a:t>Assurances:</a:t>
            </a:r>
          </a:p>
          <a:p>
            <a:pPr lvl="1" eaLnBrk="1" hangingPunct="1"/>
            <a:r>
              <a:rPr lang="fr-CH" smtClean="0"/>
              <a:t>Carte européenne d’assurance.</a:t>
            </a:r>
          </a:p>
          <a:p>
            <a:pPr lvl="1" eaLnBrk="1" hangingPunct="1">
              <a:buFont typeface="Wingdings 2" pitchFamily="18" charset="2"/>
              <a:buNone/>
            </a:pPr>
            <a:endParaRPr lang="fr-CH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dirty="0" smtClean="0"/>
              <a:t>Comportement</a:t>
            </a:r>
            <a:endParaRPr lang="fr-CH" dirty="0"/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CH" smtClean="0"/>
              <a:t>2 semaines, c’est long!</a:t>
            </a:r>
          </a:p>
          <a:p>
            <a:pPr eaLnBrk="1" hangingPunct="1"/>
            <a:r>
              <a:rPr lang="fr-CH" smtClean="0"/>
              <a:t>Météo difficile. </a:t>
            </a:r>
          </a:p>
          <a:p>
            <a:pPr eaLnBrk="1" hangingPunct="1"/>
            <a:r>
              <a:rPr lang="fr-CH" smtClean="0"/>
              <a:t>Comportement scout!</a:t>
            </a:r>
          </a:p>
          <a:p>
            <a:pPr eaLnBrk="1" hangingPunct="1"/>
            <a:r>
              <a:rPr lang="fr-CH" smtClean="0"/>
              <a:t>17 participants et tous différents!</a:t>
            </a:r>
          </a:p>
          <a:p>
            <a:pPr eaLnBrk="1" hangingPunct="1"/>
            <a:r>
              <a:rPr lang="fr-CH" smtClean="0"/>
              <a:t>Respect de l’organisation car programme chargé.</a:t>
            </a:r>
          </a:p>
          <a:p>
            <a:pPr eaLnBrk="1" hangingPunct="1"/>
            <a:r>
              <a:rPr lang="fr-CH" smtClean="0"/>
              <a:t>Motivation!</a:t>
            </a:r>
          </a:p>
          <a:p>
            <a:pPr eaLnBrk="1" hangingPunct="1"/>
            <a:r>
              <a:rPr lang="fr-CH" smtClean="0">
                <a:sym typeface="Wingdings" pitchFamily="2" charset="2"/>
              </a:rPr>
              <a:t></a:t>
            </a:r>
            <a:endParaRPr lang="fr-CH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80728"/>
            <a:ext cx="8686800" cy="31467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dirty="0"/>
              <a:t>Rappel </a:t>
            </a:r>
            <a:r>
              <a:rPr lang="fr-CH" dirty="0" smtClean="0"/>
              <a:t>des dates </a:t>
            </a:r>
            <a:r>
              <a:rPr lang="fr-CH" dirty="0"/>
              <a:t>et heures</a:t>
            </a:r>
            <a:br>
              <a:rPr lang="fr-CH" dirty="0"/>
            </a:br>
            <a:endParaRPr lang="fr-CH" dirty="0"/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827587"/>
          </a:xfrm>
        </p:spPr>
        <p:txBody>
          <a:bodyPr/>
          <a:lstStyle/>
          <a:p>
            <a:pPr eaLnBrk="1" hangingPunct="1"/>
            <a:endParaRPr lang="fr-CH" sz="1800" dirty="0" smtClean="0"/>
          </a:p>
          <a:p>
            <a:pPr eaLnBrk="1" hangingPunct="1"/>
            <a:r>
              <a:rPr lang="fr-CH" sz="1800" dirty="0" smtClean="0"/>
              <a:t>Rendez-vous le </a:t>
            </a:r>
            <a:r>
              <a:rPr lang="fr-CH" sz="1800" b="1" dirty="0" smtClean="0"/>
              <a:t>vendredi 5 août 2011 à 19h </a:t>
            </a:r>
            <a:r>
              <a:rPr lang="fr-CH" sz="1800" dirty="0" smtClean="0"/>
              <a:t>à la cabane pour la pesée des sacs.</a:t>
            </a:r>
          </a:p>
          <a:p>
            <a:pPr eaLnBrk="1" hangingPunct="1">
              <a:buFont typeface="Wingdings 2" pitchFamily="18" charset="2"/>
              <a:buNone/>
            </a:pPr>
            <a:endParaRPr lang="fr-CH" sz="1800" dirty="0" smtClean="0"/>
          </a:p>
          <a:p>
            <a:pPr eaLnBrk="1" hangingPunct="1"/>
            <a:r>
              <a:rPr lang="fr-CH" sz="1800" dirty="0" smtClean="0"/>
              <a:t>Départ le </a:t>
            </a:r>
            <a:r>
              <a:rPr lang="fr-CH" sz="1800" b="1" dirty="0" smtClean="0"/>
              <a:t>samedi</a:t>
            </a:r>
            <a:r>
              <a:rPr lang="fr-CH" sz="1800" dirty="0" smtClean="0"/>
              <a:t> </a:t>
            </a:r>
            <a:r>
              <a:rPr lang="fr-CH" sz="1800" b="1" dirty="0" smtClean="0"/>
              <a:t>6 août </a:t>
            </a:r>
            <a:r>
              <a:rPr lang="fr-CH" sz="1800" dirty="0" smtClean="0"/>
              <a:t>2011.</a:t>
            </a:r>
          </a:p>
          <a:p>
            <a:pPr lvl="1" eaLnBrk="1" hangingPunct="1"/>
            <a:r>
              <a:rPr lang="fr-CH" sz="1400" dirty="0" smtClean="0"/>
              <a:t>Genève: 21h55 </a:t>
            </a:r>
            <a:endParaRPr lang="fr-CH" sz="1000" dirty="0" smtClean="0"/>
          </a:p>
          <a:p>
            <a:pPr lvl="1" eaLnBrk="1" hangingPunct="1"/>
            <a:r>
              <a:rPr lang="fr-CH" sz="1400" dirty="0" smtClean="0"/>
              <a:t>Reykjavik: 23h55</a:t>
            </a:r>
          </a:p>
          <a:p>
            <a:pPr lvl="1" eaLnBrk="1" hangingPunct="1"/>
            <a:endParaRPr lang="fr-CH" sz="1400" dirty="0" smtClean="0"/>
          </a:p>
          <a:p>
            <a:pPr eaLnBrk="1" hangingPunct="1"/>
            <a:r>
              <a:rPr lang="fr-CH" sz="1800" dirty="0" smtClean="0"/>
              <a:t>Retour le </a:t>
            </a:r>
            <a:r>
              <a:rPr lang="fr-CH" sz="1800" b="1" dirty="0" smtClean="0"/>
              <a:t>dimanche 21 août </a:t>
            </a:r>
            <a:r>
              <a:rPr lang="fr-CH" sz="1800" dirty="0" smtClean="0"/>
              <a:t>2011.</a:t>
            </a:r>
          </a:p>
          <a:p>
            <a:pPr lvl="1" eaLnBrk="1" hangingPunct="1"/>
            <a:r>
              <a:rPr lang="fr-CH" sz="1400" dirty="0" smtClean="0"/>
              <a:t>Reykjavik: 00h45</a:t>
            </a:r>
          </a:p>
          <a:p>
            <a:pPr lvl="1" eaLnBrk="1" hangingPunct="1"/>
            <a:r>
              <a:rPr lang="fr-CH" sz="1400" dirty="0" smtClean="0"/>
              <a:t>Genève: 06h40</a:t>
            </a:r>
          </a:p>
          <a:p>
            <a:pPr lvl="1" eaLnBrk="1" hangingPunct="1"/>
            <a:endParaRPr lang="fr-CH" sz="1400" dirty="0" smtClean="0"/>
          </a:p>
          <a:p>
            <a:pPr eaLnBrk="1" hangingPunct="1"/>
            <a:r>
              <a:rPr lang="fr-CH" sz="1800" dirty="0" smtClean="0"/>
              <a:t>***Retour le </a:t>
            </a:r>
            <a:r>
              <a:rPr lang="fr-CH" sz="1800" b="1" dirty="0" smtClean="0"/>
              <a:t>vendredi</a:t>
            </a:r>
            <a:r>
              <a:rPr lang="fr-CH" sz="1800" dirty="0" smtClean="0"/>
              <a:t> </a:t>
            </a:r>
            <a:r>
              <a:rPr lang="fr-CH" sz="1800" b="1" dirty="0" smtClean="0"/>
              <a:t>19 août </a:t>
            </a:r>
            <a:r>
              <a:rPr lang="fr-CH" sz="1800" dirty="0" smtClean="0"/>
              <a:t>2011 (Alex et Lulu).</a:t>
            </a:r>
          </a:p>
          <a:p>
            <a:pPr lvl="1" eaLnBrk="1" hangingPunct="1"/>
            <a:r>
              <a:rPr lang="fr-CH" sz="1400" dirty="0" smtClean="0"/>
              <a:t>Reykjavik: 07h40</a:t>
            </a:r>
          </a:p>
          <a:p>
            <a:pPr lvl="1" eaLnBrk="1" hangingPunct="1"/>
            <a:r>
              <a:rPr lang="fr-CH" sz="1400" dirty="0" smtClean="0"/>
              <a:t>Londres: 11h45 – 14h00</a:t>
            </a:r>
          </a:p>
          <a:p>
            <a:pPr lvl="1" eaLnBrk="1" hangingPunct="1"/>
            <a:r>
              <a:rPr lang="fr-CH" sz="1400" dirty="0" smtClean="0"/>
              <a:t>Genève: 16h40</a:t>
            </a:r>
          </a:p>
          <a:p>
            <a:pPr lvl="1" eaLnBrk="1" hangingPunct="1"/>
            <a:endParaRPr lang="fr-CH" sz="1400" dirty="0" smtClean="0"/>
          </a:p>
          <a:p>
            <a:pPr lvl="1" eaLnBrk="1" hangingPunct="1">
              <a:buFont typeface="Wingdings 2" pitchFamily="18" charset="2"/>
              <a:buNone/>
            </a:pPr>
            <a:endParaRPr lang="fr-CH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80728"/>
            <a:ext cx="8686800" cy="31467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dirty="0"/>
              <a:t>Présentation de la destination</a:t>
            </a:r>
            <a:br>
              <a:rPr lang="fr-CH" dirty="0"/>
            </a:br>
            <a:endParaRPr lang="fr-CH" dirty="0"/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fr-CH" smtClean="0"/>
              <a:t>L’Islande</a:t>
            </a:r>
          </a:p>
          <a:p>
            <a:pPr lvl="3" eaLnBrk="1" hangingPunct="1"/>
            <a:r>
              <a:rPr lang="fr-CH" smtClean="0"/>
              <a:t>«Terre de glace»</a:t>
            </a:r>
          </a:p>
          <a:p>
            <a:pPr lvl="3" eaLnBrk="1" hangingPunct="1"/>
            <a:r>
              <a:rPr lang="fr-CH" smtClean="0"/>
              <a:t>Une superficie de 103’000 km2 ( Suisse 41’284 km2)</a:t>
            </a:r>
          </a:p>
          <a:p>
            <a:pPr lvl="3" eaLnBrk="1" hangingPunct="1"/>
            <a:r>
              <a:rPr lang="fr-CH" smtClean="0"/>
              <a:t>320 000 habitants</a:t>
            </a:r>
          </a:p>
          <a:p>
            <a:pPr lvl="4" eaLnBrk="1" hangingPunct="1"/>
            <a:r>
              <a:rPr lang="fr-CH" smtClean="0"/>
              <a:t>Son histoire</a:t>
            </a:r>
          </a:p>
          <a:p>
            <a:pPr lvl="4" eaLnBrk="1" hangingPunct="1"/>
            <a:r>
              <a:rPr lang="fr-CH" smtClean="0"/>
              <a:t>Ses paysages</a:t>
            </a:r>
          </a:p>
          <a:p>
            <a:pPr lvl="4" eaLnBrk="1" hangingPunct="1"/>
            <a:r>
              <a:rPr lang="fr-CH" smtClean="0"/>
              <a:t>Ses activités géologiques et géothermiques</a:t>
            </a:r>
          </a:p>
          <a:p>
            <a:pPr lvl="3" eaLnBrk="1" hangingPunct="1"/>
            <a:endParaRPr lang="fr-CH" smtClean="0"/>
          </a:p>
        </p:txBody>
      </p:sp>
      <p:graphicFrame>
        <p:nvGraphicFramePr>
          <p:cNvPr id="16492" name="Group 108"/>
          <p:cNvGraphicFramePr>
            <a:graphicFrameLocks noGrp="1"/>
          </p:cNvGraphicFramePr>
          <p:nvPr/>
        </p:nvGraphicFramePr>
        <p:xfrm>
          <a:off x="2555875" y="4508500"/>
          <a:ext cx="4392613" cy="1410934"/>
        </p:xfrm>
        <a:graphic>
          <a:graphicData uri="http://schemas.openxmlformats.org/drawingml/2006/table">
            <a:tbl>
              <a:tblPr/>
              <a:tblGrid>
                <a:gridCol w="992188"/>
                <a:gridCol w="239712"/>
                <a:gridCol w="257175"/>
                <a:gridCol w="352425"/>
                <a:gridCol w="284163"/>
                <a:gridCol w="282575"/>
                <a:gridCol w="285750"/>
                <a:gridCol w="280987"/>
                <a:gridCol w="268288"/>
                <a:gridCol w="298450"/>
                <a:gridCol w="284162"/>
                <a:gridCol w="285750"/>
                <a:gridCol w="280988"/>
              </a:tblGrid>
              <a:tr h="131763">
                <a:tc gridSpan="1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Relevé météorologique de Reykjavik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31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mois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jan.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fév.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mar.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avr.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mai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jui.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jui.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aoû.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sep.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oct.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nov.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déc.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Température minimale moyenne (</a:t>
                      </a: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  <a:hlinkClick r:id="rId2" action="ppaction://hlinkfile" tooltip="Degré Celsius"/>
                        </a:rPr>
                        <a:t>°C</a:t>
                      </a: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)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-3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-2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-2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0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4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7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8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8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5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2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-1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-3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Température maximale moyenne (°C)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2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3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3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6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9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12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13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13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10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7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3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2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Ensoleillement (</a:t>
                      </a: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  <a:hlinkClick r:id="rId3" action="ppaction://hlinkfile" tooltip="Heure (temps)"/>
                        </a:rPr>
                        <a:t>h</a:t>
                      </a: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)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27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52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111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140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192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161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171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155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125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83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39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12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7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Précipitations (</a:t>
                      </a: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  <a:hlinkClick r:id="rId4" action="ppaction://hlinkfile" tooltip="Millimètre"/>
                        </a:rPr>
                        <a:t>mm</a:t>
                      </a: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)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76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F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72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F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82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F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58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F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44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50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F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52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F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62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F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67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F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86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F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73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F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79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F0FF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Nombre de jours avec pluie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13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13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14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12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10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11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10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12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12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15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13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H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/>
                        </a:rPr>
                        <a:t>14</a:t>
                      </a:r>
                    </a:p>
                  </a:txBody>
                  <a:tcPr marL="36500" marR="36500" marT="18250" marB="18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648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950" y="4508500"/>
            <a:ext cx="1798638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91" name="Picture 107" descr="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4508500"/>
            <a:ext cx="2144713" cy="1347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96579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sz="5400" dirty="0" smtClean="0"/>
              <a:t>Programme </a:t>
            </a:r>
            <a:r>
              <a:rPr lang="fr-CH" sz="2800" dirty="0" smtClean="0"/>
              <a:t>– 15 jour d’aventure </a:t>
            </a:r>
            <a:endParaRPr lang="fr-CH" sz="2800" dirty="0"/>
          </a:p>
        </p:txBody>
      </p:sp>
      <p:pic>
        <p:nvPicPr>
          <p:cNvPr id="17410" name="Picture 2" descr="E:\ISLANDE\Copy of islandepo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700213"/>
            <a:ext cx="6697662" cy="461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dirty="0" err="1" smtClean="0"/>
              <a:t>ARRIVéE</a:t>
            </a:r>
            <a:r>
              <a:rPr lang="fr-CH" dirty="0" smtClean="0"/>
              <a:t> tard dans la nuit</a:t>
            </a:r>
            <a:endParaRPr lang="fr-CH" dirty="0"/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CH" sz="2000" smtClean="0"/>
              <a:t>Genève - Reykjavik</a:t>
            </a:r>
          </a:p>
          <a:p>
            <a:pPr eaLnBrk="1" hangingPunct="1"/>
            <a:r>
              <a:rPr lang="fr-CH" sz="2000" smtClean="0"/>
              <a:t>Prise en charge des voiture de location (4 Suzuki Grand Vitara)</a:t>
            </a:r>
          </a:p>
          <a:p>
            <a:pPr eaLnBrk="1" hangingPunct="1"/>
            <a:r>
              <a:rPr lang="fr-CH" sz="2000" smtClean="0"/>
              <a:t>Nuit dans une auberge de jeunesse</a:t>
            </a:r>
          </a:p>
          <a:p>
            <a:pPr eaLnBrk="1" hangingPunct="1"/>
            <a:endParaRPr lang="fr-CH" smtClean="0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7812088" y="500063"/>
            <a:ext cx="12493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H" b="1">
                <a:latin typeface="Franklin Gothic Book"/>
              </a:rPr>
              <a:t>Jour 1 </a:t>
            </a:r>
          </a:p>
          <a:p>
            <a:pPr algn="ctr"/>
            <a:r>
              <a:rPr lang="fr-CH" sz="1000">
                <a:latin typeface="Franklin Gothic Book"/>
              </a:rPr>
              <a:t>Samedi 6 août </a:t>
            </a: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3213100"/>
            <a:ext cx="2079625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 descr="112_0511_03z+2006_suzuki_grand_vitara+front_right_vi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575" y="3213100"/>
            <a:ext cx="2447925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9" descr="Fit Host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213100"/>
            <a:ext cx="22320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471" y="737339"/>
            <a:ext cx="8686800" cy="81509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dirty="0" err="1"/>
              <a:t>Thingvellir</a:t>
            </a:r>
            <a:r>
              <a:rPr lang="fr-CH" dirty="0"/>
              <a:t> - Geysir - </a:t>
            </a:r>
            <a:r>
              <a:rPr lang="fr-CH" dirty="0" err="1"/>
              <a:t>Gullfoss</a:t>
            </a:r>
            <a:r>
              <a:rPr lang="fr-CH" dirty="0"/>
              <a:t/>
            </a:r>
            <a:br>
              <a:rPr lang="fr-CH" dirty="0"/>
            </a:br>
            <a:endParaRPr lang="fr-CH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268413"/>
            <a:ext cx="3671887" cy="269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4005263"/>
            <a:ext cx="3455987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2349500"/>
            <a:ext cx="3673475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7812088" y="500063"/>
            <a:ext cx="12493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H" b="1">
                <a:latin typeface="Franklin Gothic Book"/>
              </a:rPr>
              <a:t>Jour 2 </a:t>
            </a:r>
          </a:p>
          <a:p>
            <a:pPr algn="ctr"/>
            <a:r>
              <a:rPr lang="fr-CH" sz="1000">
                <a:latin typeface="Franklin Gothic Book"/>
              </a:rPr>
              <a:t>Dimanche 7 août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16" y="787290"/>
            <a:ext cx="8686799" cy="721391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dirty="0" err="1"/>
              <a:t>Skogarfoss</a:t>
            </a:r>
            <a:r>
              <a:rPr lang="fr-CH" dirty="0"/>
              <a:t> - </a:t>
            </a:r>
            <a:r>
              <a:rPr lang="fr-CH" dirty="0" err="1"/>
              <a:t>Vik</a:t>
            </a:r>
            <a:r>
              <a:rPr lang="fr-CH" dirty="0"/>
              <a:t/>
            </a:r>
            <a:br>
              <a:rPr lang="fr-CH" dirty="0"/>
            </a:br>
            <a:endParaRPr lang="fr-CH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" y="1268413"/>
            <a:ext cx="3951288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268413"/>
            <a:ext cx="3959225" cy="297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675" y="4365625"/>
            <a:ext cx="2978150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7812088" y="500063"/>
            <a:ext cx="12493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H" b="1">
                <a:latin typeface="Franklin Gothic Book"/>
              </a:rPr>
              <a:t>Jour 3 </a:t>
            </a:r>
          </a:p>
          <a:p>
            <a:pPr algn="ctr"/>
            <a:r>
              <a:rPr lang="fr-CH" sz="1000">
                <a:latin typeface="Franklin Gothic Book"/>
              </a:rPr>
              <a:t>Lundi 8 août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732763"/>
            <a:ext cx="8686800" cy="798409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H" dirty="0"/>
              <a:t>Trek du </a:t>
            </a:r>
            <a:r>
              <a:rPr lang="fr-CH" dirty="0" err="1"/>
              <a:t>Landmannalaugar</a:t>
            </a:r>
            <a:r>
              <a:rPr lang="fr-CH" dirty="0"/>
              <a:t/>
            </a:r>
            <a:br>
              <a:rPr lang="fr-CH" dirty="0"/>
            </a:br>
            <a:endParaRPr lang="fr-CH" dirty="0"/>
          </a:p>
        </p:txBody>
      </p:sp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341438"/>
            <a:ext cx="4006850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341438"/>
            <a:ext cx="3960812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38" y="4149725"/>
            <a:ext cx="381635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7081838" y="504825"/>
            <a:ext cx="2041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H" b="1">
                <a:latin typeface="Franklin Gothic Book"/>
              </a:rPr>
              <a:t>Jour 4 et 5 </a:t>
            </a:r>
          </a:p>
          <a:p>
            <a:pPr algn="ctr"/>
            <a:r>
              <a:rPr lang="fr-CH" sz="1000">
                <a:latin typeface="Franklin Gothic Book"/>
              </a:rPr>
              <a:t> Mardi 9 et mercredi 10 août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Override1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125</TotalTime>
  <Words>487</Words>
  <Application>Microsoft Office PowerPoint</Application>
  <PresentationFormat>On-screen Show (4:3)</PresentationFormat>
  <Paragraphs>187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Trek</vt:lpstr>
      <vt:lpstr>ISLANDE 2011</vt:lpstr>
      <vt:lpstr>sommaire</vt:lpstr>
      <vt:lpstr>Rappel des dates et heures </vt:lpstr>
      <vt:lpstr>Présentation de la destination </vt:lpstr>
      <vt:lpstr>Programme – 15 jour d’aventure </vt:lpstr>
      <vt:lpstr>ARRIVéE tard dans la nuit</vt:lpstr>
      <vt:lpstr>Thingvellir - Geysir - Gullfoss </vt:lpstr>
      <vt:lpstr>Skogarfoss - Vik </vt:lpstr>
      <vt:lpstr>Trek du Landmannalaugar </vt:lpstr>
      <vt:lpstr>Trek du Landmannalaugar (suite)</vt:lpstr>
      <vt:lpstr>Route 1 en direction de Skaftafell - Kirkjubaejarklaustur</vt:lpstr>
      <vt:lpstr>Hof - Jökulsarlon – Route 1</vt:lpstr>
      <vt:lpstr>Journée de route – direction d’ Egilsstadir</vt:lpstr>
      <vt:lpstr> Dettifoss… - Arrivée au Lac Myvatn </vt:lpstr>
      <vt:lpstr>Lac myvatn - Passage à Akureyri </vt:lpstr>
      <vt:lpstr>Route F35 - hveravellir </vt:lpstr>
      <vt:lpstr>Slide 17</vt:lpstr>
      <vt:lpstr>Sources d’eau chaudes de hverasverdi</vt:lpstr>
      <vt:lpstr>Arrivée à Reykjavik</vt:lpstr>
      <vt:lpstr>Reykjavik</vt:lpstr>
      <vt:lpstr>Blue lagoon - Retour</vt:lpstr>
      <vt:lpstr>Remarques</vt:lpstr>
      <vt:lpstr>Remarques</vt:lpstr>
      <vt:lpstr>Comportement</vt:lpstr>
    </vt:vector>
  </TitlesOfParts>
  <Company>UNIFR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ISLANDE 2011</dc:title>
  <dc:creator>BettexR</dc:creator>
  <cp:lastModifiedBy>AndreyAn</cp:lastModifiedBy>
  <cp:revision>35</cp:revision>
  <dcterms:created xsi:type="dcterms:W3CDTF">2011-03-11T10:53:49Z</dcterms:created>
  <dcterms:modified xsi:type="dcterms:W3CDTF">2011-04-08T10:04:23Z</dcterms:modified>
</cp:coreProperties>
</file>